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4551" autoAdjust="0"/>
    <p:restoredTop sz="86460" autoAdjust="0"/>
  </p:normalViewPr>
  <p:slideViewPr>
    <p:cSldViewPr>
      <p:cViewPr varScale="1">
        <p:scale>
          <a:sx n="64" d="100"/>
          <a:sy n="64" d="100"/>
        </p:scale>
        <p:origin x="-306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929CD5-79FB-4657-B3D2-3D40A46EE2B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2D9BB3C-B34B-44FA-ADF8-0EC9E44B768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68FC71-EB34-43E8-8C57-00CA5ACC002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669D88F1-CA8C-4069-B99D-F68A4172E6D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E592783-F221-4D1F-94E0-FBA3FC20A28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71AC826-4641-4E91-9E3D-926577240AA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2243988-D38B-4A0E-ACA6-C8B766C996D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A39ACE9-D88B-4051-B4FD-42E1EE36FA3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0CA35F6-7A36-4BB0-962E-EF936537565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9359E3-B0D8-45D1-8A61-2AC2FB801BB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9BD1A8-4D72-4CE8-A89D-A178999F409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63C4FF3-0C00-4205-ABF5-D6B6208018E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32D1EF82-C55B-499A-8949-D60A3217A928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7200">
                <a:latin typeface="Arial Black" pitchFamily="34" charset="0"/>
              </a:rPr>
              <a:t>Matter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4800" b="1">
                <a:latin typeface="Arial Unicode MS" pitchFamily="34" charset="-128"/>
              </a:rPr>
              <a:t>What is it?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1.   What am I?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6019800" cy="4525963"/>
          </a:xfrm>
        </p:spPr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Char char="v"/>
            </a:pPr>
            <a:r>
              <a:rPr lang="en-US" sz="2800"/>
              <a:t> Put a few marbles in your 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sz="2800"/>
              <a:t>    container.</a:t>
            </a:r>
          </a:p>
          <a:p>
            <a:pPr>
              <a:lnSpc>
                <a:spcPct val="90000"/>
              </a:lnSpc>
              <a:buFont typeface="Wingdings" pitchFamily="2" charset="2"/>
              <a:buChar char="v"/>
            </a:pPr>
            <a:r>
              <a:rPr lang="en-US" sz="2800"/>
              <a:t> Gently slide the container back 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sz="2800"/>
              <a:t>     and forth. </a:t>
            </a:r>
          </a:p>
          <a:p>
            <a:pPr>
              <a:lnSpc>
                <a:spcPct val="90000"/>
              </a:lnSpc>
              <a:buFont typeface="Wingdings" pitchFamily="2" charset="2"/>
              <a:buChar char="v"/>
            </a:pPr>
            <a:r>
              <a:rPr lang="en-US" sz="2800"/>
              <a:t> Tell your partner what the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sz="2800"/>
              <a:t>     marbles (particles) do.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sz="2800"/>
              <a:t>	</a:t>
            </a:r>
          </a:p>
        </p:txBody>
      </p:sp>
      <p:pic>
        <p:nvPicPr>
          <p:cNvPr id="16389" name="Picture 5" descr="gas_001_kinetics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29400" y="1600200"/>
            <a:ext cx="1866900" cy="1636713"/>
          </a:xfrm>
          <a:prstGeom prst="rect">
            <a:avLst/>
          </a:prstGeom>
          <a:noFill/>
        </p:spPr>
      </p:pic>
      <p:pic>
        <p:nvPicPr>
          <p:cNvPr id="16391" name="Picture 7" descr="32920-Clipart-Illustration-Of-A-Brunette-Boy-Holding-His-Arms-Out-While-Talking-To-A-Little-Blond-Girl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24600" y="4038600"/>
            <a:ext cx="1905000" cy="1981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1.  What am I?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2057400"/>
          </a:xfrm>
        </p:spPr>
        <p:txBody>
          <a:bodyPr/>
          <a:lstStyle/>
          <a:p>
            <a:pPr>
              <a:buFont typeface="Wingdings" pitchFamily="2" charset="2"/>
              <a:buChar char="v"/>
            </a:pPr>
            <a:r>
              <a:rPr lang="en-US"/>
              <a:t>Draw a picture on the table.</a:t>
            </a:r>
          </a:p>
          <a:p>
            <a:pPr>
              <a:buFont typeface="Wingdings" pitchFamily="2" charset="2"/>
              <a:buChar char="v"/>
            </a:pPr>
            <a:r>
              <a:rPr lang="en-US"/>
              <a:t> Write down what you see on the table.  </a:t>
            </a:r>
          </a:p>
          <a:p>
            <a:pPr>
              <a:buFont typeface="Wingdings" pitchFamily="2" charset="2"/>
              <a:buChar char="v"/>
            </a:pPr>
            <a:r>
              <a:rPr lang="en-US"/>
              <a:t>  Is it a solid, liquid or gas?</a:t>
            </a:r>
          </a:p>
          <a:p>
            <a:pPr>
              <a:buFont typeface="Wingdings" pitchFamily="2" charset="2"/>
              <a:buNone/>
            </a:pPr>
            <a:endParaRPr lang="en-US"/>
          </a:p>
          <a:p>
            <a:endParaRPr lang="en-US"/>
          </a:p>
        </p:txBody>
      </p:sp>
      <p:pic>
        <p:nvPicPr>
          <p:cNvPr id="17413" name="Picture 5" descr="rock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6800" y="4114800"/>
            <a:ext cx="2019300" cy="1852613"/>
          </a:xfrm>
          <a:prstGeom prst="rect">
            <a:avLst/>
          </a:prstGeom>
          <a:noFill/>
        </p:spPr>
      </p:pic>
      <p:pic>
        <p:nvPicPr>
          <p:cNvPr id="17414" name="Picture 6" descr="spilled-water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05200" y="4343400"/>
            <a:ext cx="2133600" cy="1600200"/>
          </a:xfrm>
          <a:prstGeom prst="rect">
            <a:avLst/>
          </a:prstGeom>
          <a:noFill/>
        </p:spPr>
      </p:pic>
      <p:pic>
        <p:nvPicPr>
          <p:cNvPr id="17415" name="Picture 7" descr="270439314_f39e86d95e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48400" y="4267200"/>
            <a:ext cx="2171700" cy="1628775"/>
          </a:xfrm>
          <a:prstGeom prst="rect">
            <a:avLst/>
          </a:prstGeom>
          <a:noFill/>
        </p:spPr>
      </p:pic>
      <p:sp>
        <p:nvSpPr>
          <p:cNvPr id="17416" name="Text Box 8"/>
          <p:cNvSpPr txBox="1">
            <a:spLocks noChangeArrowheads="1"/>
          </p:cNvSpPr>
          <p:nvPr/>
        </p:nvSpPr>
        <p:spPr bwMode="auto">
          <a:xfrm>
            <a:off x="1066800" y="6096000"/>
            <a:ext cx="73914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       </a:t>
            </a:r>
            <a:r>
              <a:rPr lang="en-US" sz="2000" b="1"/>
              <a:t>solid                             liquid                                gas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2.  What am I?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5867400" cy="4525963"/>
          </a:xfrm>
        </p:spPr>
        <p:txBody>
          <a:bodyPr/>
          <a:lstStyle/>
          <a:p>
            <a:pPr>
              <a:buFont typeface="Wingdings" pitchFamily="2" charset="2"/>
              <a:buChar char="v"/>
            </a:pPr>
            <a:r>
              <a:rPr lang="en-US"/>
              <a:t> Put all your marbles in the container.</a:t>
            </a:r>
          </a:p>
          <a:p>
            <a:pPr>
              <a:buFont typeface="Wingdings" pitchFamily="2" charset="2"/>
              <a:buChar char="v"/>
            </a:pPr>
            <a:r>
              <a:rPr lang="en-US"/>
              <a:t> Gently slide the container back and forth.</a:t>
            </a:r>
          </a:p>
          <a:p>
            <a:pPr>
              <a:buFont typeface="Wingdings" pitchFamily="2" charset="2"/>
              <a:buChar char="v"/>
            </a:pPr>
            <a:r>
              <a:rPr lang="en-US"/>
              <a:t> Tell your partner what the marbles (particles) do.</a:t>
            </a:r>
          </a:p>
        </p:txBody>
      </p:sp>
      <p:pic>
        <p:nvPicPr>
          <p:cNvPr id="18436" name="Picture 4" descr="32920-Clipart-Illustration-Of-A-Brunette-Boy-Holding-His-Arms-Out-While-Talking-To-A-Little-Blond-Girl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24600" y="4038600"/>
            <a:ext cx="1905000" cy="1981200"/>
          </a:xfrm>
          <a:prstGeom prst="rect">
            <a:avLst/>
          </a:prstGeom>
          <a:noFill/>
        </p:spPr>
      </p:pic>
      <p:pic>
        <p:nvPicPr>
          <p:cNvPr id="18438" name="Picture 6" descr="kitchen_02b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00800" y="1828800"/>
            <a:ext cx="1905000" cy="16478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2.  What am I?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1828800"/>
          </a:xfrm>
        </p:spPr>
        <p:txBody>
          <a:bodyPr/>
          <a:lstStyle/>
          <a:p>
            <a:pPr>
              <a:buFont typeface="Wingdings" pitchFamily="2" charset="2"/>
              <a:buChar char="v"/>
            </a:pPr>
            <a:r>
              <a:rPr lang="en-US"/>
              <a:t> Draw a picture on the table.</a:t>
            </a:r>
          </a:p>
          <a:p>
            <a:pPr>
              <a:buFont typeface="Wingdings" pitchFamily="2" charset="2"/>
              <a:buChar char="v"/>
            </a:pPr>
            <a:r>
              <a:rPr lang="en-US"/>
              <a:t> Write down what you see on the table.</a:t>
            </a:r>
          </a:p>
          <a:p>
            <a:pPr>
              <a:buFont typeface="Wingdings" pitchFamily="2" charset="2"/>
              <a:buChar char="v"/>
            </a:pPr>
            <a:r>
              <a:rPr lang="en-US"/>
              <a:t> Is it a  solid, liquid or gas?</a:t>
            </a:r>
          </a:p>
        </p:txBody>
      </p:sp>
      <p:pic>
        <p:nvPicPr>
          <p:cNvPr id="19460" name="Picture 4" descr="rock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6800" y="4114800"/>
            <a:ext cx="2019300" cy="1852613"/>
          </a:xfrm>
          <a:prstGeom prst="rect">
            <a:avLst/>
          </a:prstGeom>
          <a:noFill/>
        </p:spPr>
      </p:pic>
      <p:pic>
        <p:nvPicPr>
          <p:cNvPr id="19461" name="Picture 5" descr="spilled-water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05200" y="4343400"/>
            <a:ext cx="2133600" cy="1600200"/>
          </a:xfrm>
          <a:prstGeom prst="rect">
            <a:avLst/>
          </a:prstGeom>
          <a:noFill/>
        </p:spPr>
      </p:pic>
      <p:pic>
        <p:nvPicPr>
          <p:cNvPr id="19462" name="Picture 6" descr="270439314_f39e86d95e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48400" y="4267200"/>
            <a:ext cx="2171700" cy="1628775"/>
          </a:xfrm>
          <a:prstGeom prst="rect">
            <a:avLst/>
          </a:prstGeom>
          <a:noFill/>
        </p:spPr>
      </p:pic>
      <p:sp>
        <p:nvSpPr>
          <p:cNvPr id="19463" name="Text Box 7"/>
          <p:cNvSpPr txBox="1">
            <a:spLocks noChangeArrowheads="1"/>
          </p:cNvSpPr>
          <p:nvPr/>
        </p:nvSpPr>
        <p:spPr bwMode="auto">
          <a:xfrm>
            <a:off x="990600" y="6019800"/>
            <a:ext cx="7391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          </a:t>
            </a:r>
            <a:r>
              <a:rPr lang="en-US" b="1"/>
              <a:t>solid                                   liquid                                  gas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3.  What am I?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5486400" cy="4525963"/>
          </a:xfrm>
        </p:spPr>
        <p:txBody>
          <a:bodyPr/>
          <a:lstStyle/>
          <a:p>
            <a:pPr>
              <a:buFont typeface="Wingdings" pitchFamily="2" charset="2"/>
              <a:buChar char="v"/>
            </a:pPr>
            <a:r>
              <a:rPr lang="en-US"/>
              <a:t> Put most of marbles in the </a:t>
            </a:r>
          </a:p>
          <a:p>
            <a:pPr>
              <a:buFont typeface="Wingdings" pitchFamily="2" charset="2"/>
              <a:buNone/>
            </a:pPr>
            <a:r>
              <a:rPr lang="en-US"/>
              <a:t>	 container.</a:t>
            </a:r>
          </a:p>
          <a:p>
            <a:pPr>
              <a:buFont typeface="Wingdings" pitchFamily="2" charset="2"/>
              <a:buChar char="v"/>
            </a:pPr>
            <a:r>
              <a:rPr lang="en-US"/>
              <a:t> Gently slide the container </a:t>
            </a:r>
          </a:p>
          <a:p>
            <a:pPr>
              <a:buFont typeface="Wingdings" pitchFamily="2" charset="2"/>
              <a:buNone/>
            </a:pPr>
            <a:r>
              <a:rPr lang="en-US"/>
              <a:t>     back and forth.  </a:t>
            </a:r>
          </a:p>
          <a:p>
            <a:pPr>
              <a:buFont typeface="Wingdings" pitchFamily="2" charset="2"/>
              <a:buChar char="v"/>
            </a:pPr>
            <a:r>
              <a:rPr lang="en-US"/>
              <a:t> Tell your partner what the </a:t>
            </a:r>
          </a:p>
          <a:p>
            <a:pPr>
              <a:buFont typeface="Wingdings" pitchFamily="2" charset="2"/>
              <a:buNone/>
            </a:pPr>
            <a:r>
              <a:rPr lang="en-US"/>
              <a:t>     marbles (particles) do.</a:t>
            </a:r>
          </a:p>
          <a:p>
            <a:pPr>
              <a:buFont typeface="Wingdings" pitchFamily="2" charset="2"/>
              <a:buChar char="v"/>
            </a:pPr>
            <a:endParaRPr lang="en-US"/>
          </a:p>
        </p:txBody>
      </p:sp>
      <p:pic>
        <p:nvPicPr>
          <p:cNvPr id="20484" name="Picture 4" descr="32920-Clipart-Illustration-Of-A-Brunette-Boy-Holding-His-Arms-Out-While-Talking-To-A-Little-Blond-Girl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24600" y="4038600"/>
            <a:ext cx="1905000" cy="1981200"/>
          </a:xfrm>
          <a:prstGeom prst="rect">
            <a:avLst/>
          </a:prstGeom>
          <a:noFill/>
        </p:spPr>
      </p:pic>
      <p:pic>
        <p:nvPicPr>
          <p:cNvPr id="20486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24600" y="1676400"/>
            <a:ext cx="2057400" cy="2057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3.  What am I?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Char char="v"/>
            </a:pPr>
            <a:r>
              <a:rPr lang="en-US"/>
              <a:t> Draw a picture on the table.</a:t>
            </a:r>
          </a:p>
          <a:p>
            <a:pPr>
              <a:buFont typeface="Wingdings" pitchFamily="2" charset="2"/>
              <a:buChar char="v"/>
            </a:pPr>
            <a:r>
              <a:rPr lang="en-US"/>
              <a:t> Write down what you see on the table.</a:t>
            </a:r>
          </a:p>
          <a:p>
            <a:pPr>
              <a:buFont typeface="Wingdings" pitchFamily="2" charset="2"/>
              <a:buChar char="v"/>
            </a:pPr>
            <a:r>
              <a:rPr lang="en-US"/>
              <a:t> Is it a solid, liquid or gas?</a:t>
            </a:r>
          </a:p>
        </p:txBody>
      </p:sp>
      <p:pic>
        <p:nvPicPr>
          <p:cNvPr id="21508" name="Picture 4" descr="rock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6800" y="4114800"/>
            <a:ext cx="2019300" cy="1852613"/>
          </a:xfrm>
          <a:prstGeom prst="rect">
            <a:avLst/>
          </a:prstGeom>
          <a:noFill/>
        </p:spPr>
      </p:pic>
      <p:pic>
        <p:nvPicPr>
          <p:cNvPr id="21509" name="Picture 5" descr="spilled-water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05200" y="4343400"/>
            <a:ext cx="2133600" cy="1600200"/>
          </a:xfrm>
          <a:prstGeom prst="rect">
            <a:avLst/>
          </a:prstGeom>
          <a:noFill/>
        </p:spPr>
      </p:pic>
      <p:pic>
        <p:nvPicPr>
          <p:cNvPr id="21510" name="Picture 6" descr="270439314_f39e86d95e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48400" y="4267200"/>
            <a:ext cx="2171700" cy="1628775"/>
          </a:xfrm>
          <a:prstGeom prst="rect">
            <a:avLst/>
          </a:prstGeom>
          <a:noFill/>
        </p:spPr>
      </p:pic>
      <p:sp>
        <p:nvSpPr>
          <p:cNvPr id="21511" name="Text Box 7"/>
          <p:cNvSpPr txBox="1">
            <a:spLocks noChangeArrowheads="1"/>
          </p:cNvSpPr>
          <p:nvPr/>
        </p:nvSpPr>
        <p:spPr bwMode="auto">
          <a:xfrm>
            <a:off x="1066800" y="6096000"/>
            <a:ext cx="7467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/>
              <a:t>          solid                                liquid                                   gas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Matter is: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Char char="v"/>
            </a:pPr>
            <a:r>
              <a:rPr lang="en-US" dirty="0"/>
              <a:t>Stuff that is all around you</a:t>
            </a:r>
          </a:p>
          <a:p>
            <a:pPr lvl="1">
              <a:buFont typeface="Wingdings" pitchFamily="2" charset="2"/>
              <a:buChar char="v"/>
            </a:pPr>
            <a:r>
              <a:rPr lang="en-US" dirty="0"/>
              <a:t>Takes up space</a:t>
            </a:r>
          </a:p>
          <a:p>
            <a:pPr lvl="1">
              <a:buFont typeface="Wingdings" pitchFamily="2" charset="2"/>
              <a:buChar char="v"/>
            </a:pPr>
            <a:r>
              <a:rPr lang="en-US" dirty="0"/>
              <a:t>Made up of particles (mass)		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Properties of Matter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Char char="v"/>
            </a:pPr>
            <a:r>
              <a:rPr lang="en-US" dirty="0"/>
              <a:t>Matter has many properties</a:t>
            </a:r>
          </a:p>
          <a:p>
            <a:pPr lvl="1">
              <a:buFont typeface="Wingdings" pitchFamily="2" charset="2"/>
              <a:buChar char="v"/>
            </a:pPr>
            <a:r>
              <a:rPr lang="en-US" dirty="0"/>
              <a:t>Characteristics, or traits</a:t>
            </a:r>
          </a:p>
          <a:p>
            <a:pPr lvl="1">
              <a:buFont typeface="Wingdings" pitchFamily="2" charset="2"/>
              <a:buNone/>
            </a:pPr>
            <a:r>
              <a:rPr lang="en-US" dirty="0"/>
              <a:t>    (ways to describe it)</a:t>
            </a:r>
          </a:p>
          <a:p>
            <a:pPr lvl="1">
              <a:buFont typeface="Wingdings" pitchFamily="2" charset="2"/>
              <a:buNone/>
            </a:pPr>
            <a:r>
              <a:rPr lang="en-US" dirty="0"/>
              <a:t>Examples:</a:t>
            </a:r>
          </a:p>
          <a:p>
            <a:pPr lvl="2">
              <a:buFont typeface="Wingdings" pitchFamily="2" charset="2"/>
              <a:buChar char="v"/>
            </a:pPr>
            <a:r>
              <a:rPr lang="en-US" dirty="0"/>
              <a:t> How it looks</a:t>
            </a:r>
          </a:p>
          <a:p>
            <a:pPr lvl="2">
              <a:buFont typeface="Wingdings" pitchFamily="2" charset="2"/>
              <a:buChar char="v"/>
            </a:pPr>
            <a:r>
              <a:rPr lang="en-US" dirty="0"/>
              <a:t> Feels</a:t>
            </a:r>
          </a:p>
          <a:p>
            <a:pPr lvl="2">
              <a:buFont typeface="Wingdings" pitchFamily="2" charset="2"/>
              <a:buChar char="v"/>
            </a:pPr>
            <a:r>
              <a:rPr lang="en-US" dirty="0"/>
              <a:t> Acts 		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Properties of your partner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Char char="v"/>
            </a:pPr>
            <a:r>
              <a:rPr lang="en-US"/>
              <a:t>Describe your partner using the following</a:t>
            </a:r>
          </a:p>
          <a:p>
            <a:pPr lvl="1">
              <a:buFont typeface="Wingdings" pitchFamily="2" charset="2"/>
              <a:buNone/>
            </a:pPr>
            <a:r>
              <a:rPr lang="en-US" sz="3200"/>
              <a:t>Characteristics: </a:t>
            </a:r>
          </a:p>
          <a:p>
            <a:pPr lvl="1">
              <a:buFont typeface="Wingdings" pitchFamily="2" charset="2"/>
              <a:buNone/>
            </a:pPr>
            <a:r>
              <a:rPr lang="en-US" sz="3200"/>
              <a:t>  1)  boy or girl</a:t>
            </a:r>
          </a:p>
          <a:p>
            <a:pPr lvl="1">
              <a:buFont typeface="Wingdings" pitchFamily="2" charset="2"/>
              <a:buNone/>
            </a:pPr>
            <a:r>
              <a:rPr lang="en-US" sz="3200"/>
              <a:t>  2)  how old are you</a:t>
            </a:r>
          </a:p>
          <a:p>
            <a:pPr lvl="1">
              <a:buFont typeface="Wingdings" pitchFamily="2" charset="2"/>
              <a:buNone/>
            </a:pPr>
            <a:r>
              <a:rPr lang="en-US" sz="3200"/>
              <a:t>  3)  what hand  do you write with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6000"/>
              <a:t>3 States of Matter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Char char="v"/>
            </a:pPr>
            <a:r>
              <a:rPr lang="en-US" sz="5400"/>
              <a:t> Solid</a:t>
            </a:r>
          </a:p>
          <a:p>
            <a:pPr>
              <a:buFont typeface="Wingdings" pitchFamily="2" charset="2"/>
              <a:buChar char="v"/>
            </a:pPr>
            <a:r>
              <a:rPr lang="en-US" sz="5400"/>
              <a:t> Liquid</a:t>
            </a:r>
          </a:p>
          <a:p>
            <a:pPr>
              <a:buFont typeface="Wingdings" pitchFamily="2" charset="2"/>
              <a:buChar char="v"/>
            </a:pPr>
            <a:r>
              <a:rPr lang="en-US" sz="5400"/>
              <a:t> Gas</a:t>
            </a:r>
          </a:p>
        </p:txBody>
      </p:sp>
      <p:pic>
        <p:nvPicPr>
          <p:cNvPr id="10245" name="Picture 5" descr="solid-liquid-ga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10200" y="1600200"/>
            <a:ext cx="2843213" cy="4724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6000"/>
              <a:t>Solid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5791200" cy="4525963"/>
          </a:xfrm>
        </p:spPr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Char char="v"/>
            </a:pPr>
            <a:r>
              <a:rPr lang="en-US" dirty="0"/>
              <a:t> Particles packed together</a:t>
            </a:r>
          </a:p>
          <a:p>
            <a:pPr lvl="1">
              <a:lnSpc>
                <a:spcPct val="90000"/>
              </a:lnSpc>
              <a:buFont typeface="Wingdings" pitchFamily="2" charset="2"/>
              <a:buChar char="v"/>
            </a:pPr>
            <a:r>
              <a:rPr lang="en-US" dirty="0"/>
              <a:t> Closer the particles, the </a:t>
            </a:r>
          </a:p>
          <a:p>
            <a:pPr lvl="1">
              <a:lnSpc>
                <a:spcPct val="90000"/>
              </a:lnSpc>
              <a:buFont typeface="Wingdings" pitchFamily="2" charset="2"/>
              <a:buNone/>
            </a:pPr>
            <a:r>
              <a:rPr lang="en-US" dirty="0"/>
              <a:t>     harder it is</a:t>
            </a:r>
          </a:p>
          <a:p>
            <a:pPr lvl="1">
              <a:lnSpc>
                <a:spcPct val="90000"/>
              </a:lnSpc>
              <a:buFont typeface="Wingdings" pitchFamily="2" charset="2"/>
              <a:buChar char="v"/>
            </a:pPr>
            <a:r>
              <a:rPr lang="en-US" dirty="0"/>
              <a:t> Holds it shape</a:t>
            </a:r>
          </a:p>
          <a:p>
            <a:pPr lvl="1">
              <a:lnSpc>
                <a:spcPct val="90000"/>
              </a:lnSpc>
              <a:buFont typeface="Wingdings" pitchFamily="2" charset="2"/>
              <a:buChar char="v"/>
            </a:pPr>
            <a:r>
              <a:rPr lang="en-US" dirty="0"/>
              <a:t> Particles can’t move much</a:t>
            </a:r>
          </a:p>
          <a:p>
            <a:pPr>
              <a:lnSpc>
                <a:spcPct val="90000"/>
              </a:lnSpc>
              <a:buFont typeface="Wingdings" pitchFamily="2" charset="2"/>
              <a:buChar char="v"/>
            </a:pPr>
            <a:r>
              <a:rPr lang="en-US" dirty="0">
                <a:solidFill>
                  <a:srgbClr val="FF0000"/>
                </a:solidFill>
              </a:rPr>
              <a:t> Has the same volume</a:t>
            </a:r>
          </a:p>
          <a:p>
            <a:pPr>
              <a:lnSpc>
                <a:spcPct val="90000"/>
              </a:lnSpc>
              <a:buFont typeface="Wingdings" pitchFamily="2" charset="2"/>
              <a:buChar char="v"/>
            </a:pPr>
            <a:r>
              <a:rPr lang="en-US" dirty="0"/>
              <a:t> Example:  rock</a:t>
            </a:r>
          </a:p>
          <a:p>
            <a:pPr>
              <a:lnSpc>
                <a:spcPct val="90000"/>
              </a:lnSpc>
              <a:buFont typeface="Wingdings" pitchFamily="2" charset="2"/>
              <a:buChar char="v"/>
            </a:pPr>
            <a:endParaRPr lang="en-US" dirty="0"/>
          </a:p>
        </p:txBody>
      </p:sp>
      <p:pic>
        <p:nvPicPr>
          <p:cNvPr id="12293" name="Picture 5" descr="rock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0" y="2362200"/>
            <a:ext cx="2552700" cy="23431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6000"/>
              <a:t>Liquid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5638800" cy="4525963"/>
          </a:xfrm>
        </p:spPr>
        <p:txBody>
          <a:bodyPr/>
          <a:lstStyle/>
          <a:p>
            <a:pPr>
              <a:buFont typeface="Wingdings" pitchFamily="2" charset="2"/>
              <a:buChar char="v"/>
            </a:pPr>
            <a:r>
              <a:rPr lang="en-US"/>
              <a:t> Particles roll around each </a:t>
            </a:r>
          </a:p>
          <a:p>
            <a:pPr>
              <a:buFont typeface="Wingdings" pitchFamily="2" charset="2"/>
              <a:buNone/>
            </a:pPr>
            <a:r>
              <a:rPr lang="en-US"/>
              <a:t>    other</a:t>
            </a:r>
          </a:p>
          <a:p>
            <a:pPr>
              <a:buFont typeface="Wingdings" pitchFamily="2" charset="2"/>
              <a:buChar char="v"/>
            </a:pPr>
            <a:r>
              <a:rPr lang="en-US"/>
              <a:t> Has no definite shape</a:t>
            </a:r>
          </a:p>
          <a:p>
            <a:pPr>
              <a:buFont typeface="Wingdings" pitchFamily="2" charset="2"/>
              <a:buChar char="v"/>
            </a:pPr>
            <a:r>
              <a:rPr lang="en-US"/>
              <a:t> Fills the shape of the container</a:t>
            </a:r>
          </a:p>
          <a:p>
            <a:pPr>
              <a:buFont typeface="Wingdings" pitchFamily="2" charset="2"/>
              <a:buChar char="v"/>
            </a:pPr>
            <a:r>
              <a:rPr lang="en-US"/>
              <a:t> Has the same volume</a:t>
            </a:r>
          </a:p>
          <a:p>
            <a:pPr>
              <a:buFont typeface="Wingdings" pitchFamily="2" charset="2"/>
              <a:buChar char="v"/>
            </a:pPr>
            <a:r>
              <a:rPr lang="en-US"/>
              <a:t> Example:  water</a:t>
            </a:r>
          </a:p>
        </p:txBody>
      </p:sp>
      <p:pic>
        <p:nvPicPr>
          <p:cNvPr id="13317" name="Picture 5" descr="wat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0" y="2057400"/>
            <a:ext cx="1585913" cy="1981200"/>
          </a:xfrm>
          <a:prstGeom prst="rect">
            <a:avLst/>
          </a:prstGeom>
          <a:noFill/>
        </p:spPr>
      </p:pic>
      <p:pic>
        <p:nvPicPr>
          <p:cNvPr id="13319" name="Picture 7" descr="spilled-water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62600" y="4343400"/>
            <a:ext cx="2667000" cy="20002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6000"/>
              <a:t>Gas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5486400" cy="4525963"/>
          </a:xfrm>
        </p:spPr>
        <p:txBody>
          <a:bodyPr/>
          <a:lstStyle/>
          <a:p>
            <a:pPr>
              <a:buFont typeface="Wingdings" pitchFamily="2" charset="2"/>
              <a:buChar char="v"/>
            </a:pPr>
            <a:r>
              <a:rPr lang="en-US"/>
              <a:t> Particles spaced far apart</a:t>
            </a:r>
          </a:p>
          <a:p>
            <a:pPr>
              <a:buFont typeface="Wingdings" pitchFamily="2" charset="2"/>
              <a:buChar char="v"/>
            </a:pPr>
            <a:r>
              <a:rPr lang="en-US"/>
              <a:t> Fills the container it is in</a:t>
            </a:r>
          </a:p>
          <a:p>
            <a:pPr>
              <a:buFont typeface="Wingdings" pitchFamily="2" charset="2"/>
              <a:buChar char="v"/>
            </a:pPr>
            <a:r>
              <a:rPr lang="en-US"/>
              <a:t> Has no definite shape</a:t>
            </a:r>
          </a:p>
          <a:p>
            <a:pPr>
              <a:buFont typeface="Wingdings" pitchFamily="2" charset="2"/>
              <a:buChar char="v"/>
            </a:pPr>
            <a:r>
              <a:rPr lang="en-US"/>
              <a:t> Has no definite volume</a:t>
            </a:r>
          </a:p>
          <a:p>
            <a:pPr>
              <a:buFont typeface="Wingdings" pitchFamily="2" charset="2"/>
              <a:buChar char="v"/>
            </a:pPr>
            <a:r>
              <a:rPr lang="en-US"/>
              <a:t> Example:  air bubbles in  </a:t>
            </a:r>
          </a:p>
          <a:p>
            <a:pPr>
              <a:buFont typeface="Wingdings" pitchFamily="2" charset="2"/>
              <a:buNone/>
            </a:pPr>
            <a:r>
              <a:rPr lang="en-US"/>
              <a:t>    soda </a:t>
            </a:r>
          </a:p>
        </p:txBody>
      </p:sp>
      <p:pic>
        <p:nvPicPr>
          <p:cNvPr id="14343" name="Picture 7" descr="10-7-green-house-gases_imag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19800" y="4495800"/>
            <a:ext cx="2628900" cy="1752600"/>
          </a:xfrm>
          <a:prstGeom prst="rect">
            <a:avLst/>
          </a:prstGeom>
          <a:noFill/>
        </p:spPr>
      </p:pic>
      <p:pic>
        <p:nvPicPr>
          <p:cNvPr id="14350" name="Picture 14" descr="270439314_f39e86d95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19800" y="1752600"/>
            <a:ext cx="2705100" cy="20288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6000"/>
              <a:t>Activity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Char char="v"/>
            </a:pPr>
            <a:r>
              <a:rPr lang="en-US"/>
              <a:t> Get into groups of 4.</a:t>
            </a:r>
          </a:p>
          <a:p>
            <a:pPr>
              <a:buFont typeface="Wingdings" pitchFamily="2" charset="2"/>
              <a:buChar char="v"/>
            </a:pPr>
            <a:r>
              <a:rPr lang="en-US"/>
              <a:t> Get a plastic container.</a:t>
            </a:r>
          </a:p>
          <a:p>
            <a:pPr>
              <a:buFont typeface="Wingdings" pitchFamily="2" charset="2"/>
              <a:buChar char="v"/>
            </a:pPr>
            <a:r>
              <a:rPr lang="en-US"/>
              <a:t> Get enough marbles to cover the bottom  </a:t>
            </a:r>
          </a:p>
          <a:p>
            <a:pPr>
              <a:buFont typeface="Wingdings" pitchFamily="2" charset="2"/>
              <a:buNone/>
            </a:pPr>
            <a:r>
              <a:rPr lang="en-US"/>
              <a:t>	 of the container.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374</TotalTime>
  <Words>412</Words>
  <Application>Microsoft Office PowerPoint</Application>
  <PresentationFormat>On-screen Show (4:3)</PresentationFormat>
  <Paragraphs>85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0" baseType="lpstr">
      <vt:lpstr>Arial</vt:lpstr>
      <vt:lpstr>Arial Black</vt:lpstr>
      <vt:lpstr>Arial Unicode MS</vt:lpstr>
      <vt:lpstr>Wingdings</vt:lpstr>
      <vt:lpstr>Default Design</vt:lpstr>
      <vt:lpstr>Matter</vt:lpstr>
      <vt:lpstr>Matter is:</vt:lpstr>
      <vt:lpstr>Properties of Matter</vt:lpstr>
      <vt:lpstr>Properties of your partner</vt:lpstr>
      <vt:lpstr>3 States of Matter</vt:lpstr>
      <vt:lpstr>Solid</vt:lpstr>
      <vt:lpstr>Liquid</vt:lpstr>
      <vt:lpstr>Gas</vt:lpstr>
      <vt:lpstr>Activity</vt:lpstr>
      <vt:lpstr>1.   What am I?</vt:lpstr>
      <vt:lpstr>1.  What am I?</vt:lpstr>
      <vt:lpstr>2.  What am I?</vt:lpstr>
      <vt:lpstr>2.  What am I?</vt:lpstr>
      <vt:lpstr>3.  What am I?</vt:lpstr>
      <vt:lpstr>3.  What am I?</vt:lpstr>
    </vt:vector>
  </TitlesOfParts>
  <Company>N/A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Matter</dc:title>
  <dc:creator>Candace</dc:creator>
  <cp:lastModifiedBy>Emily</cp:lastModifiedBy>
  <cp:revision>6</cp:revision>
  <dcterms:created xsi:type="dcterms:W3CDTF">2010-06-27T03:08:24Z</dcterms:created>
  <dcterms:modified xsi:type="dcterms:W3CDTF">2010-06-27T20:17:32Z</dcterms:modified>
</cp:coreProperties>
</file>